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81" r:id="rId3"/>
    <p:sldId id="289" r:id="rId4"/>
    <p:sldId id="291" r:id="rId5"/>
    <p:sldId id="257" r:id="rId6"/>
    <p:sldId id="290" r:id="rId7"/>
    <p:sldId id="258" r:id="rId8"/>
    <p:sldId id="288" r:id="rId9"/>
    <p:sldId id="259" r:id="rId10"/>
    <p:sldId id="283" r:id="rId11"/>
    <p:sldId id="280" r:id="rId12"/>
    <p:sldId id="260" r:id="rId13"/>
    <p:sldId id="286" r:id="rId14"/>
    <p:sldId id="293" r:id="rId15"/>
    <p:sldId id="284" r:id="rId16"/>
    <p:sldId id="292" r:id="rId17"/>
    <p:sldId id="294" r:id="rId18"/>
    <p:sldId id="297" r:id="rId19"/>
    <p:sldId id="298" r:id="rId20"/>
    <p:sldId id="307" r:id="rId21"/>
    <p:sldId id="299" r:id="rId22"/>
    <p:sldId id="295" r:id="rId23"/>
    <p:sldId id="308" r:id="rId24"/>
    <p:sldId id="302" r:id="rId25"/>
    <p:sldId id="301" r:id="rId26"/>
    <p:sldId id="303" r:id="rId27"/>
    <p:sldId id="296" r:id="rId28"/>
    <p:sldId id="305" r:id="rId29"/>
    <p:sldId id="304" r:id="rId30"/>
    <p:sldId id="309" r:id="rId31"/>
    <p:sldId id="276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2C4E8C"/>
    <a:srgbClr val="F0EFF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7" autoAdjust="0"/>
    <p:restoredTop sz="95991" autoAdjust="0"/>
  </p:normalViewPr>
  <p:slideViewPr>
    <p:cSldViewPr snapToGrid="0">
      <p:cViewPr>
        <p:scale>
          <a:sx n="66" d="100"/>
          <a:sy n="66" d="100"/>
        </p:scale>
        <p:origin x="-2214" y="-9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/>
        <c:gapWidth val="147"/>
        <c:overlap val="-27"/>
        <c:axId val="93972352"/>
        <c:axId val="93973888"/>
      </c:barChart>
      <c:catAx>
        <c:axId val="93972352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93973888"/>
        <c:crosses val="autoZero"/>
        <c:auto val="1"/>
        <c:lblAlgn val="ctr"/>
        <c:lblOffset val="100"/>
      </c:catAx>
      <c:valAx>
        <c:axId val="9397388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972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1.4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</c:ser>
        <c:dLbls/>
        <c:marker val="1"/>
        <c:axId val="118481280"/>
        <c:axId val="118482816"/>
      </c:lineChart>
      <c:catAx>
        <c:axId val="1184812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482816"/>
        <c:crosses val="autoZero"/>
        <c:auto val="1"/>
        <c:lblAlgn val="ctr"/>
        <c:lblOffset val="100"/>
      </c:catAx>
      <c:valAx>
        <c:axId val="11848281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48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5599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767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119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70746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4723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766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5535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778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211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1948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811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7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162000" y="392979"/>
            <a:ext cx="4918000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162000" y="712619"/>
            <a:ext cx="4918000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xmlns="" val="145783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4300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EF95-8B4C-423F-989A-1CD8376BA3AF}" type="datetimeFigureOut">
              <a:rPr lang="zh-CN" altLang="en-US" smtClean="0"/>
              <a:pPr/>
              <a:t>2015/12/5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994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575" y="285750"/>
            <a:ext cx="8600850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710353" y="2566359"/>
            <a:ext cx="664797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简约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论文汇报、毕业设计模</a:t>
            </a:r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版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五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353" y="3316399"/>
            <a:ext cx="28356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在此输入论文副标题</a:t>
            </a:r>
            <a:endParaRPr lang="en-US" altLang="zh-CN" sz="15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00100" y="3764544"/>
            <a:ext cx="2476500" cy="0"/>
          </a:xfrm>
          <a:prstGeom prst="line">
            <a:avLst/>
          </a:prstGeom>
          <a:ln w="6350">
            <a:solidFill>
              <a:schemeClr val="bg1">
                <a:lumMod val="75000"/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10353" y="3889525"/>
            <a:ext cx="212809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汇报</a:t>
            </a:r>
            <a:r>
              <a:rPr lang="zh-CN" alt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人：</a:t>
            </a:r>
            <a:r>
              <a:rPr lang="en-US" altLang="zh-CN" sz="12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JJaSon</a:t>
            </a:r>
            <a:endParaRPr lang="en-US" altLang="zh-CN" sz="12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日期：</a:t>
            </a:r>
            <a:r>
              <a:rPr lang="en-US" altLang="zh-CN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2015-11-24</a:t>
            </a:r>
            <a:endParaRPr lang="en-US" altLang="zh-CN" sz="12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58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zh-CN" altLang="en-US" dirty="0" smtClean="0"/>
              <a:t>什么</a:t>
            </a:r>
            <a:r>
              <a:rPr lang="zh-CN" altLang="en-US" dirty="0"/>
              <a:t>？</a:t>
            </a:r>
          </a:p>
        </p:txBody>
      </p:sp>
      <p:sp>
        <p:nvSpPr>
          <p:cNvPr id="9" name="矩形 8"/>
          <p:cNvSpPr/>
          <p:nvPr/>
        </p:nvSpPr>
        <p:spPr>
          <a:xfrm>
            <a:off x="2863840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用一段引用说明论文讲的是什么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0564" y="2474786"/>
            <a:ext cx="7742873" cy="160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 algn="just">
              <a:lnSpc>
                <a:spcPct val="13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+mn-ea"/>
              </a:rPr>
              <a:t>对于网上各类全文数据库或文摘数据库，论文摘要的索引是读者检索文献</a:t>
            </a:r>
            <a:r>
              <a:rPr lang="zh-CN" altLang="en-US" sz="2600" dirty="0" smtClean="0">
                <a:solidFill>
                  <a:srgbClr val="000000"/>
                </a:solidFill>
                <a:latin typeface="+mn-ea"/>
              </a:rPr>
              <a:t>的</a:t>
            </a:r>
            <a:r>
              <a:rPr lang="zh-CN" altLang="en-US" sz="2600" dirty="0" smtClean="0">
                <a:solidFill>
                  <a:schemeClr val="accent1"/>
                </a:solidFill>
                <a:latin typeface="+mn-ea"/>
              </a:rPr>
              <a:t>「重要工具」</a:t>
            </a:r>
            <a:r>
              <a:rPr lang="zh-CN" altLang="en-US" sz="2600" dirty="0" smtClean="0">
                <a:solidFill>
                  <a:srgbClr val="000000"/>
                </a:solidFill>
                <a:latin typeface="+mn-ea"/>
              </a:rPr>
              <a:t>，</a:t>
            </a:r>
            <a:r>
              <a:rPr lang="zh-CN" altLang="en-US" sz="2600" dirty="0">
                <a:solidFill>
                  <a:srgbClr val="000000"/>
                </a:solidFill>
                <a:latin typeface="+mn-ea"/>
              </a:rPr>
              <a:t>为科技情报文献检索数据库的建设和维护提供方便。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526"/>
            <a:ext cx="1725318" cy="23532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18682" y="3485626"/>
            <a:ext cx="1725318" cy="23532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00564" y="4769802"/>
            <a:ext cx="7742873" cy="528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 algn="r">
              <a:lnSpc>
                <a:spcPct val="13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—— 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百度百科</a:t>
            </a:r>
            <a:endParaRPr lang="zh-CN" altLang="en-US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50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zh-CN" altLang="en-US" dirty="0" smtClean="0"/>
              <a:t>什么</a:t>
            </a:r>
            <a:r>
              <a:rPr lang="zh-CN" altLang="en-US" dirty="0"/>
              <a:t>？</a:t>
            </a:r>
          </a:p>
        </p:txBody>
      </p:sp>
      <p:sp>
        <p:nvSpPr>
          <p:cNvPr id="9" name="矩形 8"/>
          <p:cNvSpPr/>
          <p:nvPr/>
        </p:nvSpPr>
        <p:spPr>
          <a:xfrm>
            <a:off x="2863840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用一张图片说明论文讲的是什么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4101" y="1328400"/>
            <a:ext cx="6895799" cy="45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00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1124100" y="1328400"/>
            <a:ext cx="6895800" cy="4597200"/>
            <a:chOff x="1399500" y="1753200"/>
            <a:chExt cx="6345000" cy="4230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99500" y="1753200"/>
              <a:ext cx="6345000" cy="42300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9500" y="1753200"/>
              <a:ext cx="6345000" cy="4230000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57030" b="74533" l="61246" r="94492">
                          <a14:foregroundMark x1="78098" y1="64700" x2="78098" y2="68928"/>
                          <a14:foregroundMark x1="85508" y1="66077" x2="85967" y2="69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99500" y="1753200"/>
              <a:ext cx="6345000" cy="4230000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2863840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7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xmlns="" val="2195757881"/>
              </p:ext>
            </p:extLst>
          </p:nvPr>
        </p:nvGraphicFramePr>
        <p:xfrm>
          <a:off x="1123200" y="1328400"/>
          <a:ext cx="6897600" cy="45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矩形 10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用一张图表说明为什么要做这个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06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用一些词语说明为什么要做这个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01417" y="2869949"/>
            <a:ext cx="28858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latin typeface="+mj-ea"/>
                <a:ea typeface="+mj-ea"/>
              </a:rPr>
              <a:t>几个词语</a:t>
            </a:r>
          </a:p>
        </p:txBody>
      </p:sp>
      <p:sp>
        <p:nvSpPr>
          <p:cNvPr id="8" name="矩形 7"/>
          <p:cNvSpPr/>
          <p:nvPr/>
        </p:nvSpPr>
        <p:spPr>
          <a:xfrm>
            <a:off x="2497950" y="3883485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2497949" y="1953594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FFFFFF">
                    <a:lumMod val="6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有利于</a:t>
            </a:r>
          </a:p>
        </p:txBody>
      </p:sp>
      <p:sp>
        <p:nvSpPr>
          <p:cNvPr id="12" name="矩形 11"/>
          <p:cNvSpPr/>
          <p:nvPr/>
        </p:nvSpPr>
        <p:spPr>
          <a:xfrm>
            <a:off x="5282833" y="2670591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</a:t>
            </a:r>
          </a:p>
        </p:txBody>
      </p:sp>
      <p:sp>
        <p:nvSpPr>
          <p:cNvPr id="13" name="矩形 12"/>
          <p:cNvSpPr/>
          <p:nvPr/>
        </p:nvSpPr>
        <p:spPr>
          <a:xfrm>
            <a:off x="4662684" y="3806526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百分比</a:t>
            </a:r>
          </a:p>
        </p:txBody>
      </p:sp>
      <p:sp>
        <p:nvSpPr>
          <p:cNvPr id="14" name="矩形 13"/>
          <p:cNvSpPr/>
          <p:nvPr/>
        </p:nvSpPr>
        <p:spPr>
          <a:xfrm>
            <a:off x="1244939" y="2736892"/>
            <a:ext cx="2130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</a:p>
        </p:txBody>
      </p:sp>
      <p:sp>
        <p:nvSpPr>
          <p:cNvPr id="15" name="矩形 14"/>
          <p:cNvSpPr/>
          <p:nvPr/>
        </p:nvSpPr>
        <p:spPr>
          <a:xfrm>
            <a:off x="4347491" y="2006321"/>
            <a:ext cx="2130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</a:t>
            </a:r>
          </a:p>
        </p:txBody>
      </p:sp>
      <p:sp>
        <p:nvSpPr>
          <p:cNvPr id="16" name="矩形 15"/>
          <p:cNvSpPr/>
          <p:nvPr/>
        </p:nvSpPr>
        <p:spPr>
          <a:xfrm>
            <a:off x="5793088" y="3285960"/>
            <a:ext cx="2257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FF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精确度</a:t>
            </a:r>
          </a:p>
        </p:txBody>
      </p:sp>
      <p:sp>
        <p:nvSpPr>
          <p:cNvPr id="17" name="矩形 16"/>
          <p:cNvSpPr/>
          <p:nvPr/>
        </p:nvSpPr>
        <p:spPr>
          <a:xfrm>
            <a:off x="4154159" y="4549360"/>
            <a:ext cx="2257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时间复杂度</a:t>
            </a:r>
          </a:p>
        </p:txBody>
      </p:sp>
      <p:sp>
        <p:nvSpPr>
          <p:cNvPr id="18" name="矩形 17"/>
          <p:cNvSpPr/>
          <p:nvPr/>
        </p:nvSpPr>
        <p:spPr>
          <a:xfrm>
            <a:off x="951907" y="3382136"/>
            <a:ext cx="2130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国际化</a:t>
            </a:r>
          </a:p>
        </p:txBody>
      </p:sp>
      <p:sp>
        <p:nvSpPr>
          <p:cNvPr id="19" name="矩形 18"/>
          <p:cNvSpPr/>
          <p:nvPr/>
        </p:nvSpPr>
        <p:spPr>
          <a:xfrm>
            <a:off x="1828562" y="4315550"/>
            <a:ext cx="2130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FFFFFF">
                    <a:lumMod val="8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endParaRPr lang="zh-CN" altLang="en-US" sz="3600" dirty="0">
              <a:solidFill>
                <a:srgbClr val="FFFFFF">
                  <a:lumMod val="85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62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Why do this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为什么？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6800" y="1436877"/>
            <a:ext cx="139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用途：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4950" y="1898542"/>
            <a:ext cx="6543676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由于论文中所提到的「某功能」在生活中很有用。</a:t>
            </a:r>
            <a:endParaRPr lang="en-US" altLang="zh-CN" sz="200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做了论文中的「某工作」有利于减少计算消耗。</a:t>
            </a:r>
            <a:endParaRPr lang="en-US" altLang="zh-CN" sz="200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ea"/>
              </a:rPr>
              <a:t>…………</a:t>
            </a:r>
          </a:p>
        </p:txBody>
      </p:sp>
      <p:sp>
        <p:nvSpPr>
          <p:cNvPr id="10" name="矩形 9"/>
          <p:cNvSpPr/>
          <p:nvPr/>
        </p:nvSpPr>
        <p:spPr>
          <a:xfrm>
            <a:off x="2748427" y="6186279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用文字来具体说明为什么要做这个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6800" y="3660336"/>
            <a:ext cx="139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对比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4950" y="4122001"/>
            <a:ext cx="6543676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前人的工作都没有涉及到「某个重要步骤」，效果都不是很理想。</a:t>
            </a:r>
            <a:endParaRPr lang="en-US" altLang="zh-CN" sz="200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用本文提及的方法可以达到更高的精确度，更小的复杂度，并且拥有更强的鲁棒性。</a:t>
            </a:r>
            <a:endParaRPr lang="en-US" altLang="zh-CN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研究方案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Approach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2065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Approach Overview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方案预览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320554" y="1436242"/>
            <a:ext cx="2536010" cy="2012440"/>
            <a:chOff x="973672" y="1409348"/>
            <a:chExt cx="2536010" cy="2012440"/>
          </a:xfrm>
        </p:grpSpPr>
        <p:sp>
          <p:nvSpPr>
            <p:cNvPr id="9" name="矩形 8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1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步骤一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87437" y="1436242"/>
            <a:ext cx="2536010" cy="2012440"/>
            <a:chOff x="973672" y="1409348"/>
            <a:chExt cx="2536010" cy="2012440"/>
          </a:xfrm>
        </p:grpSpPr>
        <p:sp>
          <p:nvSpPr>
            <p:cNvPr id="18" name="矩形 17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2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步骤二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20554" y="3870160"/>
            <a:ext cx="2536010" cy="2012440"/>
            <a:chOff x="973672" y="1409348"/>
            <a:chExt cx="2536010" cy="2012440"/>
          </a:xfrm>
        </p:grpSpPr>
        <p:sp>
          <p:nvSpPr>
            <p:cNvPr id="30" name="矩形 29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3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步骤三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287437" y="3870160"/>
            <a:ext cx="2536010" cy="2012440"/>
            <a:chOff x="973672" y="1409348"/>
            <a:chExt cx="2536010" cy="2012440"/>
          </a:xfrm>
        </p:grpSpPr>
        <p:sp>
          <p:nvSpPr>
            <p:cNvPr id="26" name="矩形 25"/>
            <p:cNvSpPr/>
            <p:nvPr/>
          </p:nvSpPr>
          <p:spPr>
            <a:xfrm>
              <a:off x="973672" y="1692088"/>
              <a:ext cx="952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Step 4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73672" y="140934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步骤四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080024" y="2149288"/>
              <a:ext cx="22817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973672" y="2221459"/>
              <a:ext cx="2536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 smtClean="0">
                  <a:latin typeface="+mn-ea"/>
                </a:rPr>
                <a:t>根据轨迹构建出候选图，其中包含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候选点」</a:t>
              </a:r>
              <a:r>
                <a:rPr lang="zh-CN" altLang="en-US" sz="2000" dirty="0" smtClean="0">
                  <a:latin typeface="+mn-ea"/>
                </a:rPr>
                <a:t>，</a:t>
              </a:r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「候选边」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en-US" sz="2000" dirty="0">
                <a:latin typeface="+mn-ea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3440924" y="6186279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说明方案的总体步骤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94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1(</a:t>
            </a:r>
            <a:r>
              <a:rPr lang="zh-CN" altLang="en-US" dirty="0" smtClean="0"/>
              <a:t>步骤一名称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步骤一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用一张幻灯片说明步骤一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48460" y="1735234"/>
            <a:ext cx="1351776" cy="1250577"/>
            <a:chOff x="1038612" y="1735234"/>
            <a:chExt cx="1351776" cy="1250577"/>
          </a:xfrm>
        </p:grpSpPr>
        <p:sp>
          <p:nvSpPr>
            <p:cNvPr id="10" name="椭圆 9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步骤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896113" y="1735234"/>
            <a:ext cx="1351776" cy="1250577"/>
            <a:chOff x="1038612" y="1735234"/>
            <a:chExt cx="1351776" cy="1250577"/>
          </a:xfrm>
        </p:grpSpPr>
        <p:sp>
          <p:nvSpPr>
            <p:cNvPr id="71" name="椭圆 70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步骤二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343765" y="1735234"/>
            <a:ext cx="1351776" cy="1250577"/>
            <a:chOff x="1038612" y="1735234"/>
            <a:chExt cx="1351776" cy="1250577"/>
          </a:xfrm>
        </p:grpSpPr>
        <p:sp>
          <p:nvSpPr>
            <p:cNvPr id="74" name="椭圆 73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448460" y="4075022"/>
            <a:ext cx="1351776" cy="1250577"/>
            <a:chOff x="1038612" y="1735234"/>
            <a:chExt cx="1351776" cy="1250577"/>
          </a:xfrm>
        </p:grpSpPr>
        <p:sp>
          <p:nvSpPr>
            <p:cNvPr id="84" name="椭圆 83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步骤四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896113" y="4075022"/>
            <a:ext cx="1351776" cy="1250577"/>
            <a:chOff x="1038612" y="1735234"/>
            <a:chExt cx="1351776" cy="1250577"/>
          </a:xfrm>
        </p:grpSpPr>
        <p:sp>
          <p:nvSpPr>
            <p:cNvPr id="82" name="椭圆 81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rgbClr val="70AD4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rgbClr val="70AD47"/>
                  </a:solidFill>
                  <a:latin typeface="+mn-ea"/>
                </a:rPr>
                <a:t>步骤五</a:t>
              </a:r>
              <a:endParaRPr lang="zh-CN" altLang="en-US" sz="2400" dirty="0">
                <a:solidFill>
                  <a:srgbClr val="70AD47"/>
                </a:solidFill>
                <a:latin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343765" y="4075022"/>
            <a:ext cx="1351776" cy="1250577"/>
            <a:chOff x="1038612" y="1735234"/>
            <a:chExt cx="1351776" cy="1250577"/>
          </a:xfrm>
        </p:grpSpPr>
        <p:sp>
          <p:nvSpPr>
            <p:cNvPr id="80" name="椭圆 79"/>
            <p:cNvSpPr/>
            <p:nvPr/>
          </p:nvSpPr>
          <p:spPr>
            <a:xfrm>
              <a:off x="1089212" y="1735234"/>
              <a:ext cx="1250577" cy="125057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038612" y="2110325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步骤六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22" name="直接箭头连接符 21"/>
          <p:cNvCxnSpPr/>
          <p:nvPr/>
        </p:nvCxnSpPr>
        <p:spPr>
          <a:xfrm>
            <a:off x="2646299" y="2864224"/>
            <a:ext cx="1275113" cy="127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>
            <a:off x="5222589" y="2864224"/>
            <a:ext cx="1275113" cy="127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69" idx="3"/>
          </p:cNvCxnSpPr>
          <p:nvPr/>
        </p:nvCxnSpPr>
        <p:spPr>
          <a:xfrm flipV="1">
            <a:off x="2800236" y="2360521"/>
            <a:ext cx="10958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5249482" y="2360521"/>
            <a:ext cx="10958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H="1">
            <a:off x="2749637" y="2610718"/>
            <a:ext cx="3644728" cy="16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342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2(</a:t>
            </a:r>
            <a:r>
              <a:rPr lang="zh-CN" altLang="en-US" dirty="0" smtClean="0"/>
              <a:t>步骤二名称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步骤二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张幻灯片说明步骤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4857" y="1422389"/>
            <a:ext cx="1653990" cy="801795"/>
            <a:chOff x="1065090" y="1274470"/>
            <a:chExt cx="1653990" cy="801795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367304" y="1274470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步骤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67304" y="1725400"/>
              <a:ext cx="1351776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745006" y="1422389"/>
            <a:ext cx="1653990" cy="781341"/>
            <a:chOff x="1065090" y="1274470"/>
            <a:chExt cx="1653990" cy="781341"/>
          </a:xfrm>
        </p:grpSpPr>
        <p:sp>
          <p:nvSpPr>
            <p:cNvPr id="13" name="等腰三角形 12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67304" y="1274470"/>
              <a:ext cx="135177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步骤二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67304" y="1725400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6465154" y="1422389"/>
            <a:ext cx="1653990" cy="781341"/>
            <a:chOff x="1065090" y="1274470"/>
            <a:chExt cx="1653990" cy="781341"/>
          </a:xfrm>
        </p:grpSpPr>
        <p:sp>
          <p:nvSpPr>
            <p:cNvPr id="18" name="菱形 17"/>
            <p:cNvSpPr>
              <a:spLocks noChangeAspect="1"/>
            </p:cNvSpPr>
            <p:nvPr/>
          </p:nvSpPr>
          <p:spPr>
            <a:xfrm>
              <a:off x="1065090" y="1470236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67304" y="1274470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步骤三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67304" y="1725400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1779" y="2055811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35"/>
          <p:cNvSpPr txBox="1"/>
          <p:nvPr/>
        </p:nvSpPr>
        <p:spPr>
          <a:xfrm>
            <a:off x="665630" y="2586435"/>
            <a:ext cx="7812741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详细算法解释：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首先为整个空间建立索引，用「</a:t>
            </a:r>
            <a:r>
              <a:rPr lang="en-US" altLang="zh-CN" dirty="0" smtClean="0">
                <a:latin typeface="+mn-ea"/>
              </a:rPr>
              <a:t>R</a:t>
            </a:r>
            <a:r>
              <a:rPr lang="zh-CN" altLang="en-US" dirty="0" smtClean="0">
                <a:latin typeface="+mn-ea"/>
              </a:rPr>
              <a:t>树」进行索引。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为每一个点找到一定半径范围内的「候选边」，在候选边上找到对应的候选点。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为每个候选点计算「匹配概率」。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为每条转移候选边计算「转移概率」。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根据匹配概率和转移概率计算出最有可能匹配的候选路径。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返回匹配度最高的</a:t>
            </a:r>
            <a:r>
              <a:rPr lang="en-US" altLang="zh-CN" dirty="0" smtClean="0">
                <a:latin typeface="+mn-ea"/>
              </a:rPr>
              <a:t>k</a:t>
            </a:r>
            <a:r>
              <a:rPr lang="zh-CN" altLang="en-US" dirty="0" smtClean="0">
                <a:latin typeface="+mn-ea"/>
              </a:rPr>
              <a:t>条路径。</a:t>
            </a:r>
            <a:endParaRPr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7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41595" y="2122694"/>
            <a:ext cx="2427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Background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747947" y="2539553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641594" y="2531042"/>
            <a:ext cx="242701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研究背景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1691" y="2045937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47112" y="2122694"/>
            <a:ext cx="2204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Approach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553464" y="2539553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447111" y="2531042"/>
            <a:ext cx="220419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方案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887208" y="2045937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41595" y="4216577"/>
            <a:ext cx="1803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Result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47947" y="4633436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641594" y="4624925"/>
            <a:ext cx="242701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研究成果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81691" y="4139820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47112" y="4216577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Summary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553464" y="4633436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447112" y="4624925"/>
            <a:ext cx="258979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研究总结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87208" y="4139820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28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Step 3(</a:t>
            </a:r>
            <a:r>
              <a:rPr lang="zh-CN" altLang="en-US" dirty="0" smtClean="0"/>
              <a:t>步骤三名称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10094" y="618627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张幻灯片说明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步骤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281707" y="1166036"/>
            <a:ext cx="3028576" cy="1529821"/>
            <a:chOff x="5160682" y="1166036"/>
            <a:chExt cx="3028576" cy="1529821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5160682" y="1361802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462895" y="1166036"/>
              <a:ext cx="1973733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建立索引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462896" y="161696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Create Index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557371" y="1947377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5462895" y="1938727"/>
              <a:ext cx="272636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latin typeface="+mn-ea"/>
                </a:rPr>
                <a:t>为原数据建立索引，便于搜索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81707" y="2860292"/>
            <a:ext cx="3028576" cy="1529821"/>
            <a:chOff x="5160682" y="1166036"/>
            <a:chExt cx="3028576" cy="1529821"/>
          </a:xfrm>
        </p:grpSpPr>
        <p:sp>
          <p:nvSpPr>
            <p:cNvPr id="21" name="等腰三角形 20"/>
            <p:cNvSpPr>
              <a:spLocks noChangeAspect="1"/>
            </p:cNvSpPr>
            <p:nvPr/>
          </p:nvSpPr>
          <p:spPr>
            <a:xfrm>
              <a:off x="5160682" y="1361802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62895" y="1166036"/>
              <a:ext cx="1973733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计算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462896" y="161696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Calculate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5557371" y="1947377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5462895" y="1938727"/>
              <a:ext cx="272636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latin typeface="+mn-ea"/>
                </a:rPr>
                <a:t>在构建好的索引之上进行计算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81707" y="4554548"/>
            <a:ext cx="3028576" cy="1529821"/>
            <a:chOff x="5160682" y="1166036"/>
            <a:chExt cx="3028576" cy="1529821"/>
          </a:xfrm>
        </p:grpSpPr>
        <p:sp>
          <p:nvSpPr>
            <p:cNvPr id="29" name="菱形 28"/>
            <p:cNvSpPr>
              <a:spLocks noChangeAspect="1"/>
            </p:cNvSpPr>
            <p:nvPr/>
          </p:nvSpPr>
          <p:spPr>
            <a:xfrm>
              <a:off x="5160682" y="1361802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462895" y="1166036"/>
              <a:ext cx="1973733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优化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462896" y="161696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Optimize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557371" y="1947377"/>
              <a:ext cx="1025927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5462895" y="1938727"/>
              <a:ext cx="272636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 smtClean="0">
                  <a:latin typeface="+mn-ea"/>
                </a:rPr>
                <a:t>对原有算法进行优化，使用近似计算</a:t>
              </a:r>
              <a:endParaRPr lang="zh-CN" altLang="en-US" dirty="0">
                <a:latin typeface="+mn-ea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9200" y="1270800"/>
            <a:ext cx="3993226" cy="1286367"/>
          </a:xfrm>
          <a:prstGeom prst="rect">
            <a:avLst/>
          </a:prstGeom>
        </p:spPr>
      </p:pic>
      <p:pic>
        <p:nvPicPr>
          <p:cNvPr id="36" name="图片 35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505" y="2973600"/>
            <a:ext cx="3993226" cy="12924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505" y="4665600"/>
            <a:ext cx="3993226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105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Approach </a:t>
            </a:r>
            <a:r>
              <a:rPr lang="en-US" altLang="zh-CN" dirty="0" smtClean="0"/>
              <a:t>Summary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方案总结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094678" y="61862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说明提出的方案简单又高效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609029" y="2416541"/>
            <a:ext cx="2043953" cy="2043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005717" y="3521776"/>
            <a:ext cx="1250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简单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608605" y="2977342"/>
            <a:ext cx="204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Simple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491443" y="2416541"/>
            <a:ext cx="2043953" cy="2043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888131" y="3521776"/>
            <a:ext cx="1250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有效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491443" y="2977342"/>
            <a:ext cx="2043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Effective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26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研究成果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Result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80552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Experiment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868" y="1328400"/>
            <a:ext cx="7804265" cy="4597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10093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用一张图片引出实验部分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5683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Experiment Approach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实验方案对比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4430256"/>
              </p:ext>
            </p:extLst>
          </p:nvPr>
        </p:nvGraphicFramePr>
        <p:xfrm>
          <a:off x="732971" y="1550004"/>
          <a:ext cx="7678059" cy="414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59353"/>
                <a:gridCol w="2559353"/>
                <a:gridCol w="2559353"/>
              </a:tblGrid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优点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缺点</a:t>
                      </a:r>
                      <a:endParaRPr lang="zh-CN" altLang="en-US" sz="24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缺点</a:t>
                      </a:r>
                      <a:r>
                        <a:rPr lang="en-US" altLang="zh-CN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缺点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</a:tr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C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优点</a:t>
                      </a:r>
                      <a:r>
                        <a:rPr lang="en-US" altLang="zh-CN" sz="20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缺点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alpha val="10000"/>
                      </a:schemeClr>
                    </a:solidFill>
                  </a:tcPr>
                </a:tc>
              </a:tr>
              <a:tr h="82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方案</a:t>
                      </a:r>
                      <a:r>
                        <a:rPr lang="en-US" altLang="zh-CN" sz="2400" b="0" kern="1200" dirty="0" smtClean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D</a:t>
                      </a:r>
                      <a:endParaRPr lang="zh-CN" altLang="en-US" sz="2400" b="0" kern="1200" dirty="0">
                        <a:solidFill>
                          <a:schemeClr val="accent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缺点</a:t>
                      </a:r>
                      <a:r>
                        <a:rPr lang="en-US" altLang="zh-CN" sz="20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</a:t>
                      </a:r>
                      <a:endPara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863844" y="618627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用表格来对比实验中使用的方案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5942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Approach </a:t>
            </a:r>
            <a:r>
              <a:rPr lang="en-US" altLang="zh-CN" dirty="0" smtClean="0"/>
              <a:t>Summary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方案总结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979262" y="618627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用图表来表示本文方案的提高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1096610" y="1979495"/>
            <a:ext cx="1547999" cy="1548000"/>
            <a:chOff x="1123567" y="2124636"/>
            <a:chExt cx="1855695" cy="1855696"/>
          </a:xfrm>
        </p:grpSpPr>
        <p:sp>
          <p:nvSpPr>
            <p:cNvPr id="4" name="椭圆 3"/>
            <p:cNvSpPr/>
            <p:nvPr/>
          </p:nvSpPr>
          <p:spPr>
            <a:xfrm>
              <a:off x="1123567" y="2124636"/>
              <a:ext cx="1855695" cy="1855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188646" y="3379603"/>
              <a:ext cx="1636230" cy="600729"/>
            </a:xfrm>
            <a:custGeom>
              <a:avLst/>
              <a:gdLst>
                <a:gd name="connsiteX0" fmla="*/ 1090529 w 1636230"/>
                <a:gd name="connsiteY0" fmla="*/ 1176 h 600729"/>
                <a:gd name="connsiteX1" fmla="*/ 1621971 w 1636230"/>
                <a:gd name="connsiteY1" fmla="*/ 180140 h 600729"/>
                <a:gd name="connsiteX2" fmla="*/ 1636230 w 1636230"/>
                <a:gd name="connsiteY2" fmla="*/ 184941 h 600729"/>
                <a:gd name="connsiteX3" fmla="*/ 1632154 w 1636230"/>
                <a:gd name="connsiteY3" fmla="*/ 191650 h 600729"/>
                <a:gd name="connsiteX4" fmla="*/ 862768 w 1636230"/>
                <a:gd name="connsiteY4" fmla="*/ 600729 h 600729"/>
                <a:gd name="connsiteX5" fmla="*/ 7835 w 1636230"/>
                <a:gd name="connsiteY5" fmla="*/ 34041 h 600729"/>
                <a:gd name="connsiteX6" fmla="*/ 0 w 1636230"/>
                <a:gd name="connsiteY6" fmla="*/ 12635 h 600729"/>
                <a:gd name="connsiteX7" fmla="*/ 27645 w 1636230"/>
                <a:gd name="connsiteY7" fmla="*/ 18220 h 600729"/>
                <a:gd name="connsiteX8" fmla="*/ 862768 w 1636230"/>
                <a:gd name="connsiteY8" fmla="*/ 111963 h 600729"/>
                <a:gd name="connsiteX9" fmla="*/ 1090529 w 1636230"/>
                <a:gd name="connsiteY9" fmla="*/ 1176 h 60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6230" h="600729">
                  <a:moveTo>
                    <a:pt x="1090529" y="1176"/>
                  </a:moveTo>
                  <a:cubicBezTo>
                    <a:pt x="1267676" y="-13407"/>
                    <a:pt x="1444824" y="111206"/>
                    <a:pt x="1621971" y="180140"/>
                  </a:cubicBezTo>
                  <a:lnTo>
                    <a:pt x="1636230" y="184941"/>
                  </a:lnTo>
                  <a:lnTo>
                    <a:pt x="1632154" y="191650"/>
                  </a:lnTo>
                  <a:cubicBezTo>
                    <a:pt x="1465413" y="438459"/>
                    <a:pt x="1183041" y="600729"/>
                    <a:pt x="862768" y="600729"/>
                  </a:cubicBezTo>
                  <a:cubicBezTo>
                    <a:pt x="478441" y="600729"/>
                    <a:pt x="148690" y="367060"/>
                    <a:pt x="7835" y="34041"/>
                  </a:cubicBezTo>
                  <a:lnTo>
                    <a:pt x="0" y="12635"/>
                  </a:lnTo>
                  <a:lnTo>
                    <a:pt x="27645" y="18220"/>
                  </a:lnTo>
                  <a:cubicBezTo>
                    <a:pt x="306019" y="95298"/>
                    <a:pt x="584394" y="378610"/>
                    <a:pt x="862768" y="111963"/>
                  </a:cubicBezTo>
                  <a:cubicBezTo>
                    <a:pt x="938688" y="39241"/>
                    <a:pt x="1014609" y="7425"/>
                    <a:pt x="1090529" y="1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073576" y="3701118"/>
            <a:ext cx="151956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 smtClean="0">
                <a:latin typeface="+mn-ea"/>
              </a:rPr>
              <a:t>算法运行时间为原有算法的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96254" y="4414719"/>
            <a:ext cx="1748710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+mj-ea"/>
                <a:ea typeface="+mj-ea"/>
              </a:rPr>
              <a:t>23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3747822" y="1979495"/>
            <a:ext cx="1547999" cy="1548000"/>
            <a:chOff x="3644157" y="2124636"/>
            <a:chExt cx="1855695" cy="1855696"/>
          </a:xfrm>
        </p:grpSpPr>
        <p:sp>
          <p:nvSpPr>
            <p:cNvPr id="7" name="椭圆 6"/>
            <p:cNvSpPr/>
            <p:nvPr/>
          </p:nvSpPr>
          <p:spPr>
            <a:xfrm>
              <a:off x="3644157" y="2124636"/>
              <a:ext cx="1855695" cy="1855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3644674" y="3060231"/>
              <a:ext cx="1826212" cy="920101"/>
            </a:xfrm>
            <a:custGeom>
              <a:avLst/>
              <a:gdLst>
                <a:gd name="connsiteX0" fmla="*/ 1155091 w 1826212"/>
                <a:gd name="connsiteY0" fmla="*/ 1176 h 920101"/>
                <a:gd name="connsiteX1" fmla="*/ 1762454 w 1826212"/>
                <a:gd name="connsiteY1" fmla="*/ 205706 h 920101"/>
                <a:gd name="connsiteX2" fmla="*/ 1826212 w 1826212"/>
                <a:gd name="connsiteY2" fmla="*/ 218589 h 920101"/>
                <a:gd name="connsiteX3" fmla="*/ 1813464 w 1826212"/>
                <a:gd name="connsiteY3" fmla="*/ 268167 h 920101"/>
                <a:gd name="connsiteX4" fmla="*/ 927330 w 1826212"/>
                <a:gd name="connsiteY4" fmla="*/ 920101 h 920101"/>
                <a:gd name="connsiteX5" fmla="*/ 4273 w 1826212"/>
                <a:gd name="connsiteY5" fmla="*/ 87120 h 920101"/>
                <a:gd name="connsiteX6" fmla="*/ 0 w 1826212"/>
                <a:gd name="connsiteY6" fmla="*/ 2515 h 920101"/>
                <a:gd name="connsiteX7" fmla="*/ 16286 w 1826212"/>
                <a:gd name="connsiteY7" fmla="*/ 2880 h 920101"/>
                <a:gd name="connsiteX8" fmla="*/ 927330 w 1826212"/>
                <a:gd name="connsiteY8" fmla="*/ 111963 h 920101"/>
                <a:gd name="connsiteX9" fmla="*/ 1155091 w 1826212"/>
                <a:gd name="connsiteY9" fmla="*/ 1176 h 92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212" h="920101">
                  <a:moveTo>
                    <a:pt x="1155091" y="1176"/>
                  </a:moveTo>
                  <a:cubicBezTo>
                    <a:pt x="1357545" y="-15490"/>
                    <a:pt x="1560000" y="149650"/>
                    <a:pt x="1762454" y="205706"/>
                  </a:cubicBezTo>
                  <a:lnTo>
                    <a:pt x="1826212" y="218589"/>
                  </a:lnTo>
                  <a:lnTo>
                    <a:pt x="1813464" y="268167"/>
                  </a:lnTo>
                  <a:cubicBezTo>
                    <a:pt x="1695988" y="645864"/>
                    <a:pt x="1343685" y="920101"/>
                    <a:pt x="927330" y="920101"/>
                  </a:cubicBezTo>
                  <a:cubicBezTo>
                    <a:pt x="446921" y="920101"/>
                    <a:pt x="51788" y="554993"/>
                    <a:pt x="4273" y="87120"/>
                  </a:cubicBezTo>
                  <a:lnTo>
                    <a:pt x="0" y="2515"/>
                  </a:lnTo>
                  <a:lnTo>
                    <a:pt x="16286" y="2880"/>
                  </a:lnTo>
                  <a:cubicBezTo>
                    <a:pt x="319968" y="39241"/>
                    <a:pt x="623649" y="402851"/>
                    <a:pt x="927330" y="111963"/>
                  </a:cubicBezTo>
                  <a:cubicBezTo>
                    <a:pt x="1003250" y="39241"/>
                    <a:pt x="1079171" y="7425"/>
                    <a:pt x="1155091" y="1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99621" y="3699811"/>
            <a:ext cx="144440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计算结果精度比</a:t>
            </a:r>
            <a:r>
              <a:rPr lang="zh-CN" altLang="en-US" sz="1600" dirty="0" smtClean="0">
                <a:latin typeface="+mn-ea"/>
              </a:rPr>
              <a:t>原算法</a:t>
            </a:r>
            <a:r>
              <a:rPr lang="zh-CN" altLang="en-US" sz="1600" dirty="0">
                <a:latin typeface="+mn-ea"/>
              </a:rPr>
              <a:t>提高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647466" y="4414719"/>
            <a:ext cx="174871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+mj-ea"/>
                <a:ea typeface="+mj-ea"/>
              </a:rPr>
              <a:t>47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6399034" y="1979495"/>
            <a:ext cx="1548001" cy="1548000"/>
            <a:chOff x="7171128" y="2124636"/>
            <a:chExt cx="1855696" cy="1855695"/>
          </a:xfrm>
        </p:grpSpPr>
        <p:sp>
          <p:nvSpPr>
            <p:cNvPr id="12" name="椭圆 11"/>
            <p:cNvSpPr/>
            <p:nvPr/>
          </p:nvSpPr>
          <p:spPr>
            <a:xfrm>
              <a:off x="7171128" y="2124636"/>
              <a:ext cx="1855695" cy="1855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7171128" y="2593832"/>
              <a:ext cx="1855696" cy="1386499"/>
            </a:xfrm>
            <a:custGeom>
              <a:avLst/>
              <a:gdLst>
                <a:gd name="connsiteX0" fmla="*/ 1155608 w 1855696"/>
                <a:gd name="connsiteY0" fmla="*/ 1176 h 1386499"/>
                <a:gd name="connsiteX1" fmla="*/ 1762971 w 1855696"/>
                <a:gd name="connsiteY1" fmla="*/ 205706 h 1386499"/>
                <a:gd name="connsiteX2" fmla="*/ 1823007 w 1855696"/>
                <a:gd name="connsiteY2" fmla="*/ 217837 h 1386499"/>
                <a:gd name="connsiteX3" fmla="*/ 1836845 w 1855696"/>
                <a:gd name="connsiteY3" fmla="*/ 271658 h 1386499"/>
                <a:gd name="connsiteX4" fmla="*/ 1855696 w 1855696"/>
                <a:gd name="connsiteY4" fmla="*/ 458651 h 1386499"/>
                <a:gd name="connsiteX5" fmla="*/ 927848 w 1855696"/>
                <a:gd name="connsiteY5" fmla="*/ 1386499 h 1386499"/>
                <a:gd name="connsiteX6" fmla="*/ 0 w 1855696"/>
                <a:gd name="connsiteY6" fmla="*/ 458651 h 1386499"/>
                <a:gd name="connsiteX7" fmla="*/ 72915 w 1855696"/>
                <a:gd name="connsiteY7" fmla="*/ 97491 h 1386499"/>
                <a:gd name="connsiteX8" fmla="*/ 108537 w 1855696"/>
                <a:gd name="connsiteY8" fmla="*/ 23545 h 1386499"/>
                <a:gd name="connsiteX9" fmla="*/ 168644 w 1855696"/>
                <a:gd name="connsiteY9" fmla="*/ 43786 h 1386499"/>
                <a:gd name="connsiteX10" fmla="*/ 927847 w 1855696"/>
                <a:gd name="connsiteY10" fmla="*/ 111963 h 1386499"/>
                <a:gd name="connsiteX11" fmla="*/ 1155608 w 1855696"/>
                <a:gd name="connsiteY11" fmla="*/ 1176 h 138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5696" h="1386499">
                  <a:moveTo>
                    <a:pt x="1155608" y="1176"/>
                  </a:moveTo>
                  <a:cubicBezTo>
                    <a:pt x="1358062" y="-15490"/>
                    <a:pt x="1560516" y="149650"/>
                    <a:pt x="1762971" y="205706"/>
                  </a:cubicBezTo>
                  <a:lnTo>
                    <a:pt x="1823007" y="217837"/>
                  </a:lnTo>
                  <a:lnTo>
                    <a:pt x="1836845" y="271658"/>
                  </a:lnTo>
                  <a:cubicBezTo>
                    <a:pt x="1849205" y="332058"/>
                    <a:pt x="1855696" y="394597"/>
                    <a:pt x="1855696" y="458651"/>
                  </a:cubicBezTo>
                  <a:cubicBezTo>
                    <a:pt x="1855696" y="971087"/>
                    <a:pt x="1440284" y="1386499"/>
                    <a:pt x="927848" y="1386499"/>
                  </a:cubicBezTo>
                  <a:cubicBezTo>
                    <a:pt x="415412" y="1386499"/>
                    <a:pt x="0" y="971087"/>
                    <a:pt x="0" y="458651"/>
                  </a:cubicBezTo>
                  <a:cubicBezTo>
                    <a:pt x="0" y="330542"/>
                    <a:pt x="25964" y="208497"/>
                    <a:pt x="72915" y="97491"/>
                  </a:cubicBezTo>
                  <a:lnTo>
                    <a:pt x="108537" y="23545"/>
                  </a:lnTo>
                  <a:lnTo>
                    <a:pt x="168644" y="43786"/>
                  </a:lnTo>
                  <a:cubicBezTo>
                    <a:pt x="421712" y="142264"/>
                    <a:pt x="674780" y="354369"/>
                    <a:pt x="927847" y="111963"/>
                  </a:cubicBezTo>
                  <a:cubicBezTo>
                    <a:pt x="1003767" y="39241"/>
                    <a:pt x="1079688" y="7425"/>
                    <a:pt x="1155608" y="1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426766" y="3699811"/>
            <a:ext cx="148522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空间储存容量为原有算法的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298679" y="4414719"/>
            <a:ext cx="1748710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+mj-ea"/>
                <a:ea typeface="+mj-ea"/>
              </a:rPr>
              <a:t>76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199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Experiment Result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979260" y="6186279"/>
            <a:ext cx="318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用图表来表示本文方案的提高</a:t>
            </a: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xmlns="" val="2961776772"/>
              </p:ext>
            </p:extLst>
          </p:nvPr>
        </p:nvGraphicFramePr>
        <p:xfrm>
          <a:off x="1123200" y="1328400"/>
          <a:ext cx="6897600" cy="45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91212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研究总结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Summary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4366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Contribution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贡献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065090" y="1274470"/>
            <a:ext cx="1653990" cy="781341"/>
            <a:chOff x="1411940" y="1942316"/>
            <a:chExt cx="1653990" cy="781341"/>
          </a:xfrm>
        </p:grpSpPr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1411940" y="2138082"/>
              <a:ext cx="144000" cy="144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14154" y="1942316"/>
              <a:ext cx="135177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贡献一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14154" y="239324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Contribution 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808629" y="2723657"/>
              <a:ext cx="1243854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745005" y="1274470"/>
            <a:ext cx="1653990" cy="781341"/>
            <a:chOff x="1411940" y="1942316"/>
            <a:chExt cx="1653990" cy="781341"/>
          </a:xfrm>
        </p:grpSpPr>
        <p:sp>
          <p:nvSpPr>
            <p:cNvPr id="11" name="等腰三角形 10"/>
            <p:cNvSpPr>
              <a:spLocks noChangeAspect="1"/>
            </p:cNvSpPr>
            <p:nvPr/>
          </p:nvSpPr>
          <p:spPr>
            <a:xfrm>
              <a:off x="1411940" y="2138082"/>
              <a:ext cx="144000" cy="144000"/>
            </a:xfrm>
            <a:prstGeom prst="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714154" y="1942316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贡献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二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714154" y="239324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Contribution 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808629" y="2723657"/>
              <a:ext cx="1243854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6424920" y="1274470"/>
            <a:ext cx="1653990" cy="781341"/>
            <a:chOff x="1411940" y="1942316"/>
            <a:chExt cx="1653990" cy="781341"/>
          </a:xfrm>
        </p:grpSpPr>
        <p:sp>
          <p:nvSpPr>
            <p:cNvPr id="16" name="菱形 15"/>
            <p:cNvSpPr>
              <a:spLocks noChangeAspect="1"/>
            </p:cNvSpPr>
            <p:nvPr/>
          </p:nvSpPr>
          <p:spPr>
            <a:xfrm>
              <a:off x="1411940" y="2138082"/>
              <a:ext cx="144000" cy="144000"/>
            </a:xfrm>
            <a:prstGeom prst="diamond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4154" y="1942316"/>
              <a:ext cx="1351776" cy="50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贡献三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14154" y="2393246"/>
              <a:ext cx="1351776" cy="33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Contribution 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808629" y="2723657"/>
              <a:ext cx="1243854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5090" y="2301621"/>
            <a:ext cx="1707028" cy="36944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863848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用图片来总结论文所做出的贡献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图片 27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5005" y="2301621"/>
            <a:ext cx="1706400" cy="3694496"/>
          </a:xfrm>
          <a:prstGeom prst="rect">
            <a:avLst/>
          </a:prstGeom>
        </p:spPr>
      </p:pic>
      <p:pic>
        <p:nvPicPr>
          <p:cNvPr id="30" name="图片 29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291" y="2301621"/>
            <a:ext cx="1706400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70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Research </a:t>
            </a:r>
            <a:r>
              <a:rPr lang="en-US" altLang="zh-CN" dirty="0" smtClean="0"/>
              <a:t>Summary</a:t>
            </a:r>
            <a:endParaRPr lang="en-US" altLang="zh-CN" dirty="0"/>
          </a:p>
        </p:txBody>
      </p:sp>
      <p:sp>
        <p:nvSpPr>
          <p:cNvPr id="7" name="文本框 35"/>
          <p:cNvSpPr txBox="1"/>
          <p:nvPr/>
        </p:nvSpPr>
        <p:spPr>
          <a:xfrm>
            <a:off x="732865" y="1500816"/>
            <a:ext cx="7812741" cy="444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研究意义：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发明了一种新</a:t>
            </a:r>
            <a:r>
              <a:rPr lang="zh-CN" altLang="en-US" dirty="0" smtClean="0">
                <a:latin typeface="+mn-ea"/>
              </a:rPr>
              <a:t>的、更优秀的算法。</a:t>
            </a:r>
            <a:endParaRPr lang="en-US" altLang="zh-CN" dirty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有利于为</a:t>
            </a:r>
            <a:r>
              <a:rPr lang="en-US" altLang="zh-CN" dirty="0" smtClean="0">
                <a:latin typeface="+mn-ea"/>
              </a:rPr>
              <a:t>XXX</a:t>
            </a:r>
            <a:r>
              <a:rPr lang="zh-CN" altLang="en-US" dirty="0" smtClean="0">
                <a:latin typeface="+mn-ea"/>
              </a:rPr>
              <a:t>方向的研究提供更好的参考。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使得「</a:t>
            </a:r>
            <a:r>
              <a:rPr lang="en-US" altLang="zh-CN" dirty="0" smtClean="0">
                <a:latin typeface="+mn-ea"/>
              </a:rPr>
              <a:t>XXX</a:t>
            </a:r>
            <a:r>
              <a:rPr lang="zh-CN" altLang="en-US" dirty="0" smtClean="0">
                <a:latin typeface="+mn-ea"/>
              </a:rPr>
              <a:t>方面」的理论知识和「</a:t>
            </a:r>
            <a:r>
              <a:rPr lang="en-US" altLang="zh-CN" dirty="0" smtClean="0">
                <a:latin typeface="+mn-ea"/>
              </a:rPr>
              <a:t>XXX</a:t>
            </a:r>
            <a:r>
              <a:rPr lang="zh-CN" altLang="en-US" dirty="0" smtClean="0">
                <a:latin typeface="+mn-ea"/>
              </a:rPr>
              <a:t>方向」的实际使用更加接近。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…………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</a:rPr>
              <a:t>未来工作：</a:t>
            </a:r>
            <a:endParaRPr lang="en-US" altLang="zh-CN" sz="24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对提供的算法提供更合理的索引，减小算法的时间复杂度。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进一步考虑算法的误差，并且考虑算法误差的传播问题。</a:t>
            </a:r>
            <a:endParaRPr lang="en-US" altLang="zh-CN" dirty="0" smtClean="0">
              <a:latin typeface="+mn-ea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…………</a:t>
            </a:r>
          </a:p>
        </p:txBody>
      </p:sp>
      <p:sp>
        <p:nvSpPr>
          <p:cNvPr id="8" name="矩形 7"/>
          <p:cNvSpPr/>
          <p:nvPr/>
        </p:nvSpPr>
        <p:spPr>
          <a:xfrm>
            <a:off x="2979263" y="6186279"/>
            <a:ext cx="318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用文字来总结论文所做的工作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31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37846" y="2213540"/>
            <a:ext cx="2835670" cy="1210368"/>
            <a:chOff x="817928" y="2521258"/>
            <a:chExt cx="2835670" cy="1210368"/>
          </a:xfrm>
        </p:grpSpPr>
        <p:sp>
          <p:nvSpPr>
            <p:cNvPr id="4" name="矩形 3"/>
            <p:cNvSpPr/>
            <p:nvPr/>
          </p:nvSpPr>
          <p:spPr>
            <a:xfrm>
              <a:off x="817928" y="2521258"/>
              <a:ext cx="2835669" cy="76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研究背景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7929" y="3283481"/>
              <a:ext cx="2835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Research Background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7676" y="3731626"/>
              <a:ext cx="2146763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13448" y="3702702"/>
            <a:ext cx="9157448" cy="874250"/>
            <a:chOff x="-13448" y="3662361"/>
            <a:chExt cx="9157448" cy="874250"/>
          </a:xfrm>
        </p:grpSpPr>
        <p:sp>
          <p:nvSpPr>
            <p:cNvPr id="14" name="任意多边形 13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520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Result Picture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成果照片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" y="1357200"/>
            <a:ext cx="5432007" cy="3011685"/>
          </a:xfrm>
          <a:prstGeom prst="rect">
            <a:avLst/>
          </a:prstGeom>
        </p:spPr>
      </p:pic>
      <p:pic>
        <p:nvPicPr>
          <p:cNvPr id="12" name="图片 1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" y="4478226"/>
            <a:ext cx="2645893" cy="1771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514" y="4480293"/>
            <a:ext cx="2645893" cy="17679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3610" y="4474196"/>
            <a:ext cx="2645893" cy="17740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3610" y="1351103"/>
            <a:ext cx="2645893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247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575" y="285750"/>
            <a:ext cx="8600850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3151579" y="2923734"/>
            <a:ext cx="2840842" cy="1010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 smtClean="0">
                <a:solidFill>
                  <a:schemeClr val="bg1"/>
                </a:solidFill>
                <a:latin typeface="+mn-ea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99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Conference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会议</a:t>
            </a:r>
            <a:r>
              <a:rPr lang="en-US" altLang="zh-CN" dirty="0"/>
              <a:t>/</a:t>
            </a:r>
            <a:r>
              <a:rPr lang="zh-CN" altLang="en-US" dirty="0"/>
              <a:t>期刊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3378" y="1326532"/>
            <a:ext cx="6897244" cy="459816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71780" b="94887" l="29246" r="67934">
                        <a14:foregroundMark x1="41836" y1="86922" x2="42230" y2="81711"/>
                        <a14:foregroundMark x1="48852" y1="85447" x2="49049" y2="79351"/>
                        <a14:foregroundMark x1="55672" y1="85251" x2="55475" y2="79351"/>
                        <a14:foregroundMark x1="61902" y1="85742" x2="61902" y2="80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用一张图片引出论文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发表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在哪里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75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226854" y="2419581"/>
            <a:ext cx="6690293" cy="2260849"/>
            <a:chOff x="1226854" y="2282309"/>
            <a:chExt cx="6690293" cy="2260849"/>
          </a:xfrm>
        </p:grpSpPr>
        <p:sp>
          <p:nvSpPr>
            <p:cNvPr id="11" name="矩形 10"/>
            <p:cNvSpPr/>
            <p:nvPr/>
          </p:nvSpPr>
          <p:spPr>
            <a:xfrm>
              <a:off x="1226854" y="2282309"/>
              <a:ext cx="669029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ACM SIGSPATIAL GIS</a:t>
              </a:r>
              <a:endParaRPr lang="zh-CN" altLang="en-US" sz="4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120449" y="3142744"/>
              <a:ext cx="49031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ACM SIGSPATIAL International Conference on Advances in Geographic Information Systems</a:t>
              </a:r>
              <a:endParaRPr lang="zh-CN" altLang="en-US" dirty="0"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258089" y="3981450"/>
              <a:ext cx="46278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120449" y="4173826"/>
              <a:ext cx="49031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ACM</a:t>
              </a:r>
              <a:r>
                <a:rPr lang="zh-CN" altLang="en-US" dirty="0" smtClean="0"/>
                <a:t>地理信息系统发展国际会议</a:t>
              </a:r>
              <a:endParaRPr lang="zh-CN" altLang="en-US" dirty="0"/>
            </a:p>
          </p:txBody>
        </p:sp>
      </p:grpSp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Conference</a:t>
            </a:r>
            <a:endParaRPr lang="en-US" altLang="zh-CN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会议</a:t>
            </a:r>
            <a:r>
              <a:rPr lang="en-US" altLang="zh-CN" dirty="0"/>
              <a:t>/</a:t>
            </a:r>
            <a:r>
              <a:rPr lang="zh-CN" altLang="en-US" dirty="0" smtClean="0"/>
              <a:t>期刊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3210090" y="6186279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说明论文发表在什么地方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46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Authors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作者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3378" y="1326532"/>
            <a:ext cx="6897244" cy="459816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25369" b="48476" l="2164" r="36918">
                        <a14:foregroundMark x1="17639" y1="40708" x2="17836" y2="31367"/>
                        <a14:foregroundMark x1="25836" y1="40708" x2="24066" y2="3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63841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用一张图片引出论文的作者是谁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63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Authors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作者</a:t>
            </a:r>
          </a:p>
        </p:txBody>
      </p:sp>
      <p:sp>
        <p:nvSpPr>
          <p:cNvPr id="26" name="矩形 25"/>
          <p:cNvSpPr/>
          <p:nvPr/>
        </p:nvSpPr>
        <p:spPr>
          <a:xfrm>
            <a:off x="1179366" y="3185480"/>
            <a:ext cx="1620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/>
              <a:t>杭州电子科技大学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1524010" y="2856451"/>
            <a:ext cx="9316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Lily Lou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25519" y="318548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30" name="矩形 29"/>
          <p:cNvSpPr/>
          <p:nvPr/>
        </p:nvSpPr>
        <p:spPr>
          <a:xfrm>
            <a:off x="6271677" y="318548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31" name="矩形 30"/>
          <p:cNvSpPr/>
          <p:nvPr/>
        </p:nvSpPr>
        <p:spPr>
          <a:xfrm>
            <a:off x="1179365" y="567645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32" name="矩形 31"/>
          <p:cNvSpPr/>
          <p:nvPr/>
        </p:nvSpPr>
        <p:spPr>
          <a:xfrm>
            <a:off x="1416449" y="5347422"/>
            <a:ext cx="1146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James </a:t>
            </a:r>
            <a:r>
              <a:rPr lang="en-US" altLang="zh-CN" sz="1600" dirty="0" err="1" smtClean="0">
                <a:solidFill>
                  <a:schemeClr val="accent1"/>
                </a:solidFill>
                <a:latin typeface="+mj-ea"/>
                <a:ea typeface="+mj-ea"/>
              </a:rPr>
              <a:t>Xie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36127" y="2856451"/>
            <a:ext cx="1399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Mack Zhang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02064" y="2856451"/>
            <a:ext cx="1360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Terry Zheng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25411" y="567645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40" name="矩形 39"/>
          <p:cNvSpPr/>
          <p:nvPr/>
        </p:nvSpPr>
        <p:spPr>
          <a:xfrm>
            <a:off x="6270612" y="567645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41" name="矩形 40"/>
          <p:cNvSpPr/>
          <p:nvPr/>
        </p:nvSpPr>
        <p:spPr>
          <a:xfrm>
            <a:off x="3776803" y="5347422"/>
            <a:ext cx="1518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English Wang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47554" y="534742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David Huang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7904" y="1558753"/>
            <a:ext cx="1225402" cy="12193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800" y="1558753"/>
            <a:ext cx="1225402" cy="12193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8387" y="1554067"/>
            <a:ext cx="1225402" cy="12254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704" y="4051554"/>
            <a:ext cx="1225402" cy="122540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7904" y="4051554"/>
            <a:ext cx="1225402" cy="122540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68387" y="4051554"/>
            <a:ext cx="1225402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72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Authors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作者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843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用一张幻灯片具体介绍某个作者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75251" y="3367388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杭州电子科技大学</a:t>
            </a:r>
          </a:p>
        </p:txBody>
      </p:sp>
      <p:sp>
        <p:nvSpPr>
          <p:cNvPr id="33" name="矩形 32"/>
          <p:cNvSpPr/>
          <p:nvPr/>
        </p:nvSpPr>
        <p:spPr>
          <a:xfrm>
            <a:off x="1085859" y="3038359"/>
            <a:ext cx="1399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</a:rPr>
              <a:t>Mack Zhang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636" y="1740661"/>
            <a:ext cx="1225402" cy="1219306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924394" y="1823937"/>
            <a:ext cx="0" cy="3872753"/>
          </a:xfrm>
          <a:prstGeom prst="line">
            <a:avLst/>
          </a:prstGeom>
          <a:ln>
            <a:gradFill>
              <a:gsLst>
                <a:gs pos="2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244557" y="3661718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/>
              <a:t>教授、博导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3252581" y="1740661"/>
            <a:ext cx="5212002" cy="361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教育经历：</a:t>
            </a:r>
            <a:endParaRPr lang="en-US" altLang="zh-CN" sz="20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+mn-ea"/>
              </a:rPr>
              <a:t>2017-2010</a:t>
            </a:r>
            <a:r>
              <a:rPr lang="zh-CN" altLang="en-US" sz="1600" dirty="0" smtClean="0">
                <a:latin typeface="+mn-ea"/>
              </a:rPr>
              <a:t>年在「</a:t>
            </a:r>
            <a:r>
              <a:rPr lang="en-US" altLang="zh-CN" sz="1600" dirty="0" smtClean="0">
                <a:latin typeface="+mn-ea"/>
              </a:rPr>
              <a:t>XXXXXXX</a:t>
            </a:r>
            <a:r>
              <a:rPr lang="zh-CN" altLang="en-US" sz="1600" dirty="0" smtClean="0">
                <a:latin typeface="+mn-ea"/>
              </a:rPr>
              <a:t>」读高中</a:t>
            </a:r>
            <a:endParaRPr lang="en-US" altLang="zh-CN" sz="1600" dirty="0" smtClean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2010-2014</a:t>
            </a:r>
            <a:r>
              <a:rPr lang="zh-CN" altLang="en-US" sz="1600" dirty="0">
                <a:latin typeface="+mn-ea"/>
              </a:rPr>
              <a:t>年在「杭州电子科技大学」读本科</a:t>
            </a:r>
            <a:endParaRPr lang="en-US" altLang="zh-CN" sz="1600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+mn-ea"/>
              </a:rPr>
              <a:t>2014</a:t>
            </a:r>
            <a:r>
              <a:rPr lang="zh-CN" altLang="en-US" sz="1600" dirty="0">
                <a:latin typeface="+mn-ea"/>
              </a:rPr>
              <a:t>至今在「杭州电子科技大学」读</a:t>
            </a:r>
            <a:r>
              <a:rPr lang="zh-CN" altLang="en-US" sz="1600" dirty="0" smtClean="0">
                <a:latin typeface="+mn-ea"/>
              </a:rPr>
              <a:t>硕士</a:t>
            </a:r>
            <a:endParaRPr lang="en-US" altLang="zh-CN" sz="1600" dirty="0" smtClean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工作经历：</a:t>
            </a:r>
            <a:endParaRPr lang="en-US" altLang="zh-CN" sz="20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2017-2010</a:t>
            </a:r>
            <a:r>
              <a:rPr lang="zh-CN" altLang="en-US" sz="1600" dirty="0">
                <a:latin typeface="+mn-ea"/>
              </a:rPr>
              <a:t>年在「</a:t>
            </a:r>
            <a:r>
              <a:rPr lang="en-US" altLang="zh-CN" sz="1600" dirty="0">
                <a:latin typeface="+mn-ea"/>
              </a:rPr>
              <a:t>XXXXXXX</a:t>
            </a:r>
            <a:r>
              <a:rPr lang="zh-CN" altLang="en-US" sz="1600" dirty="0">
                <a:latin typeface="+mn-ea"/>
              </a:rPr>
              <a:t>」读高中</a:t>
            </a:r>
            <a:endParaRPr lang="en-US" altLang="zh-CN" sz="1600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2010-2014</a:t>
            </a:r>
            <a:r>
              <a:rPr lang="zh-CN" altLang="en-US" sz="1600" dirty="0">
                <a:latin typeface="+mn-ea"/>
              </a:rPr>
              <a:t>年在「杭州电子科技大学」读本科</a:t>
            </a:r>
            <a:endParaRPr lang="en-US" altLang="zh-CN" sz="1600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2014</a:t>
            </a:r>
            <a:r>
              <a:rPr lang="zh-CN" altLang="en-US" sz="1600" dirty="0">
                <a:latin typeface="+mn-ea"/>
              </a:rPr>
              <a:t>至今在「杭州电子科技大学」读硕士</a:t>
            </a:r>
            <a:endParaRPr lang="en-US" altLang="zh-CN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0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this?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zh-CN" altLang="en-US" dirty="0" smtClean="0"/>
              <a:t>什么</a:t>
            </a:r>
            <a:r>
              <a:rPr lang="zh-CN" altLang="en-US" dirty="0"/>
              <a:t>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3378" y="1326532"/>
            <a:ext cx="6897244" cy="459816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24287" b="47296" l="61443" r="96197">
                        <a14:foregroundMark x1="78098" y1="64700" x2="78098" y2="68928"/>
                        <a14:foregroundMark x1="85508" y1="66077" x2="85967" y2="69125"/>
                        <a14:foregroundMark x1="37836" y1="14159" x2="37836" y2="18191"/>
                        <a14:foregroundMark x1="45443" y1="14159" x2="44197" y2="17109"/>
                        <a14:foregroundMark x1="74754" y1="32350" x2="74754" y2="34513"/>
                        <a14:foregroundMark x1="83213" y1="31465" x2="82623" y2="33923"/>
                        <a14:foregroundMark x1="88328" y1="30383" x2="90361" y2="31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378" y="1326532"/>
            <a:ext cx="6897244" cy="45981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63840" y="6186279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用一张图片引出论文讲的是什么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86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964</TotalTime>
  <Words>1009</Words>
  <Application>Microsoft Office PowerPoint</Application>
  <PresentationFormat>全屏显示(4:3)</PresentationFormat>
  <Paragraphs>225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蒋金晟</dc:creator>
  <cp:lastModifiedBy>微软用户</cp:lastModifiedBy>
  <cp:revision>446</cp:revision>
  <dcterms:created xsi:type="dcterms:W3CDTF">2015-11-20T05:54:28Z</dcterms:created>
  <dcterms:modified xsi:type="dcterms:W3CDTF">2015-12-05T09:06:53Z</dcterms:modified>
</cp:coreProperties>
</file>